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9"/>
  </p:notesMasterIdLst>
  <p:sldIdLst>
    <p:sldId id="256" r:id="rId2"/>
    <p:sldId id="279" r:id="rId3"/>
    <p:sldId id="280" r:id="rId4"/>
    <p:sldId id="283" r:id="rId5"/>
    <p:sldId id="284" r:id="rId6"/>
    <p:sldId id="265" r:id="rId7"/>
    <p:sldId id="274" r:id="rId8"/>
    <p:sldId id="271" r:id="rId9"/>
    <p:sldId id="272" r:id="rId10"/>
    <p:sldId id="273" r:id="rId11"/>
    <p:sldId id="278" r:id="rId12"/>
    <p:sldId id="277" r:id="rId13"/>
    <p:sldId id="276" r:id="rId14"/>
    <p:sldId id="282" r:id="rId15"/>
    <p:sldId id="262" r:id="rId16"/>
    <p:sldId id="26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5082"/>
  </p:normalViewPr>
  <p:slideViewPr>
    <p:cSldViewPr snapToGrid="0" showGuides="1">
      <p:cViewPr varScale="1">
        <p:scale>
          <a:sx n="94" d="100"/>
          <a:sy n="94" d="100"/>
        </p:scale>
        <p:origin x="744" y="184"/>
      </p:cViewPr>
      <p:guideLst>
        <p:guide orient="horz" pos="2160"/>
        <p:guide pos="3840"/>
        <p:guide pos="7015"/>
        <p:guide pos="665"/>
        <p:guide orient="horz" pos="3884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2EC7B-F753-D547-A42C-F72AD93B57F1}" type="datetimeFigureOut">
              <a:rPr lang="ru-RU" smtClean="0"/>
              <a:t>11.05.2021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07878-B82D-564A-95A9-B3D7269AF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42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Комок слипшихся конфет</a:t>
            </a:r>
          </a:p>
          <a:p>
            <a:r>
              <a:rPr lang="ru-RU" dirty="0"/>
              <a:t>Конкретные примеры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41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запустить видео с демонстрацией продукта</a:t>
            </a:r>
          </a:p>
          <a:p>
            <a:r>
              <a:rPr lang="ru-RU" dirty="0"/>
              <a:t>Сколько людей открывают комментарии?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37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63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76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Лемматизация</a:t>
            </a:r>
            <a:r>
              <a:rPr lang="ru-RU" dirty="0"/>
              <a:t> (носок и обручальное кольцо) Ошибки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Баланс специфичности и общности тем ??????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Отсутствие размеченных данных ????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963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>
                <a:solidFill>
                  <a:srgbClr val="000000"/>
                </a:solidFill>
              </a:rPr>
              <a:t>Парсинг</a:t>
            </a:r>
            <a:r>
              <a:rPr lang="ru-RU" sz="1200" dirty="0">
                <a:solidFill>
                  <a:srgbClr val="000000"/>
                </a:solidFill>
              </a:rPr>
              <a:t> всех отзывов по категории товара и выбор тем с их учетом.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Развитие моделей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Кластеризация и моделирование тем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Анализ тональностей</a:t>
            </a:r>
          </a:p>
          <a:p>
            <a:pPr lvl="1"/>
            <a:endParaRPr lang="ru-RU" sz="16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Исследование поведения пользователей бота</a:t>
            </a:r>
          </a:p>
          <a:p>
            <a:pPr lvl="0"/>
            <a:endParaRPr lang="ru-RU" sz="16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07878-B82D-564A-95A9-B3D7269AF46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62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6084011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82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51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66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0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230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858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601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429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021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7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14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AEB80-1D37-479E-AC63-64EEDA31C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3032197"/>
            <a:ext cx="5191759" cy="2470828"/>
          </a:xfrm>
        </p:spPr>
        <p:txBody>
          <a:bodyPr anchor="t">
            <a:normAutofit fontScale="90000"/>
          </a:bodyPr>
          <a:lstStyle/>
          <a:p>
            <a:r>
              <a:rPr lang="ru-RU" sz="5000" dirty="0"/>
              <a:t>Рубрикатор Комментариев</a:t>
            </a:r>
            <a:br>
              <a:rPr lang="en-US" sz="5000" dirty="0"/>
            </a:br>
            <a:br>
              <a:rPr lang="en-US" sz="5000" dirty="0"/>
            </a:br>
            <a:r>
              <a:rPr lang="ru-RU" sz="5000" dirty="0" err="1"/>
              <a:t>Рубриком</a:t>
            </a:r>
            <a:endParaRPr lang="ru-RU" sz="5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0071D9-F75E-4B75-9816-88B4663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711208"/>
            <a:ext cx="4758891" cy="1783523"/>
          </a:xfrm>
        </p:spPr>
        <p:txBody>
          <a:bodyPr anchor="b">
            <a:normAutofit/>
          </a:bodyPr>
          <a:lstStyle/>
          <a:p>
            <a:r>
              <a:rPr lang="en-US" dirty="0"/>
              <a:t>Elbrus Bootcamp</a:t>
            </a:r>
          </a:p>
          <a:p>
            <a:r>
              <a:rPr lang="ru-RU" dirty="0"/>
              <a:t>«Первая парта»</a:t>
            </a:r>
          </a:p>
        </p:txBody>
      </p:sp>
      <p:pic>
        <p:nvPicPr>
          <p:cNvPr id="121" name="Picture 3">
            <a:extLst>
              <a:ext uri="{FF2B5EF4-FFF2-40B4-BE49-F238E27FC236}">
                <a16:creationId xmlns:a16="http://schemas.microsoft.com/office/drawing/2014/main" id="{17752C77-9B07-48C9-ACA0-B7C05738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0" r="2742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349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577806-8771-4E7D-B642-77A309B4B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82" y="484631"/>
            <a:ext cx="2621812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</p:spTree>
    <p:extLst>
      <p:ext uri="{BB962C8B-B14F-4D97-AF65-F5344CB8AC3E}">
        <p14:creationId xmlns:p14="http://schemas.microsoft.com/office/powerpoint/2010/main" val="328413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9B46D9-E646-4FB7-9474-569BA919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16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83D4-6CBB-4D24-B58D-405C044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" y="2670008"/>
            <a:ext cx="3591696" cy="1517984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0000"/>
                </a:solidFill>
              </a:rPr>
              <a:t>Архитектура</a:t>
            </a:r>
            <a:br>
              <a:rPr lang="ru-RU" sz="4000" dirty="0">
                <a:solidFill>
                  <a:srgbClr val="000000"/>
                </a:solidFill>
              </a:rPr>
            </a:br>
            <a:r>
              <a:rPr lang="ru-RU" sz="4000" dirty="0">
                <a:solidFill>
                  <a:srgbClr val="000000"/>
                </a:solidFill>
              </a:rPr>
              <a:t>продукта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B9977-5CDC-49AE-B056-0FCA6355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385" y="1288339"/>
            <a:ext cx="3121980" cy="185007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0000"/>
                </a:solidFill>
              </a:rPr>
              <a:t>Препроцессинг</a:t>
            </a:r>
            <a:endParaRPr lang="ru-RU" sz="1800" b="1" dirty="0">
              <a:solidFill>
                <a:srgbClr val="000000"/>
              </a:solidFill>
            </a:endParaRP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Очистка текста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Удаление стоп-слов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r>
              <a:rPr lang="ru-RU" sz="1600" dirty="0" err="1">
                <a:solidFill>
                  <a:srgbClr val="000000"/>
                </a:solidFill>
              </a:rPr>
              <a:t>Лемматизация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MyStem</a:t>
            </a:r>
            <a:endParaRPr lang="ru-RU" sz="1600" dirty="0">
              <a:solidFill>
                <a:srgbClr val="000000"/>
              </a:solidFill>
            </a:endParaRP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Удаление слов </a:t>
            </a:r>
            <a:r>
              <a:rPr lang="en-US" sz="1600" dirty="0">
                <a:solidFill>
                  <a:srgbClr val="000000"/>
                </a:solidFill>
              </a:rPr>
              <a:t>3&lt;IDF&gt;6</a:t>
            </a:r>
            <a:endParaRPr lang="ru-RU" sz="1600" dirty="0">
              <a:solidFill>
                <a:srgbClr val="000000"/>
              </a:solidFill>
            </a:endParaRP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Расчет </a:t>
            </a:r>
            <a:r>
              <a:rPr lang="en-US" sz="1600" dirty="0">
                <a:solidFill>
                  <a:srgbClr val="000000"/>
                </a:solidFill>
              </a:rPr>
              <a:t>IDF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619BD0F-A283-F54A-8B7D-5FD0CEB5A11B}"/>
              </a:ext>
            </a:extLst>
          </p:cNvPr>
          <p:cNvSpPr txBox="1">
            <a:spLocks/>
          </p:cNvSpPr>
          <p:nvPr/>
        </p:nvSpPr>
        <p:spPr>
          <a:xfrm>
            <a:off x="4012385" y="368822"/>
            <a:ext cx="1535375" cy="78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b="1" dirty="0" err="1">
                <a:solidFill>
                  <a:srgbClr val="000000"/>
                </a:solidFill>
              </a:rPr>
              <a:t>Парсинг</a:t>
            </a:r>
            <a:endParaRPr lang="en-US" sz="1800" b="1" dirty="0">
              <a:solidFill>
                <a:srgbClr val="000000"/>
              </a:solidFill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Scrapy</a:t>
            </a:r>
            <a:endParaRPr lang="ru-RU" sz="1600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ru-RU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5504CD7-2EA3-1542-9B6E-76CF389B961C}"/>
              </a:ext>
            </a:extLst>
          </p:cNvPr>
          <p:cNvSpPr txBox="1">
            <a:spLocks/>
          </p:cNvSpPr>
          <p:nvPr/>
        </p:nvSpPr>
        <p:spPr>
          <a:xfrm>
            <a:off x="4012385" y="3429000"/>
            <a:ext cx="3121980" cy="1237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Topics modeling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Кластеризация</a:t>
            </a:r>
            <a:r>
              <a:rPr lang="en-US" sz="1600" dirty="0">
                <a:solidFill>
                  <a:srgbClr val="000000"/>
                </a:solidFill>
              </a:rPr>
              <a:t> -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K-means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Topic modeling </a:t>
            </a:r>
            <a:r>
              <a:rPr lang="en-US" sz="1600" dirty="0" err="1">
                <a:solidFill>
                  <a:srgbClr val="000000"/>
                </a:solidFill>
              </a:rPr>
              <a:t>п</a:t>
            </a:r>
            <a:r>
              <a:rPr lang="ru-RU" sz="1600" dirty="0">
                <a:solidFill>
                  <a:srgbClr val="000000"/>
                </a:solidFill>
              </a:rPr>
              <a:t>о каждому кластеру – </a:t>
            </a:r>
            <a:r>
              <a:rPr lang="en-US" sz="1600" dirty="0">
                <a:solidFill>
                  <a:srgbClr val="000000"/>
                </a:solidFill>
              </a:rPr>
              <a:t>IDF</a:t>
            </a:r>
          </a:p>
          <a:p>
            <a:pPr lvl="1"/>
            <a:endParaRPr lang="ru-RU" sz="1600" dirty="0">
              <a:solidFill>
                <a:srgbClr val="000000"/>
              </a:solidFill>
            </a:endParaRPr>
          </a:p>
          <a:p>
            <a:pPr lvl="1"/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DFEBDBD-72BE-444D-8B94-57E85C0C918E}"/>
              </a:ext>
            </a:extLst>
          </p:cNvPr>
          <p:cNvSpPr txBox="1">
            <a:spLocks/>
          </p:cNvSpPr>
          <p:nvPr/>
        </p:nvSpPr>
        <p:spPr>
          <a:xfrm>
            <a:off x="4012385" y="4949825"/>
            <a:ext cx="3121980" cy="17574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800" b="1" dirty="0">
                <a:solidFill>
                  <a:srgbClr val="000000"/>
                </a:solidFill>
              </a:rPr>
              <a:t>Выдача комментариев</a:t>
            </a:r>
            <a:endParaRPr lang="en-US" sz="1800" b="1" dirty="0">
              <a:solidFill>
                <a:srgbClr val="000000"/>
              </a:solidFill>
            </a:endParaRP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По выбранной теме -  отсортировано по близости к центру кластера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По пользовательскому запросу – </a:t>
            </a:r>
            <a:r>
              <a:rPr lang="en-US" sz="1600" dirty="0">
                <a:solidFill>
                  <a:srgbClr val="000000"/>
                </a:solidFill>
              </a:rPr>
              <a:t>Spacy similarity</a:t>
            </a:r>
            <a:endParaRPr lang="ru-RU" sz="1600" dirty="0">
              <a:solidFill>
                <a:srgbClr val="000000"/>
              </a:solidFill>
            </a:endParaRPr>
          </a:p>
          <a:p>
            <a:pPr lvl="1"/>
            <a:endParaRPr lang="en-US" sz="1600" dirty="0">
              <a:solidFill>
                <a:srgbClr val="000000"/>
              </a:solidFill>
            </a:endParaRPr>
          </a:p>
          <a:p>
            <a:pPr lvl="1"/>
            <a:endParaRPr lang="en-US" sz="1600" dirty="0">
              <a:solidFill>
                <a:srgbClr val="000000"/>
              </a:solidFill>
            </a:endParaRPr>
          </a:p>
          <a:p>
            <a:pPr lvl="1"/>
            <a:endParaRPr lang="ru-RU" sz="1600" dirty="0">
              <a:solidFill>
                <a:srgbClr val="000000"/>
              </a:solidFill>
            </a:endParaRPr>
          </a:p>
          <a:p>
            <a:pPr lvl="1"/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233E0A9-BCCB-7140-BD80-A54EE3498CB0}"/>
              </a:ext>
            </a:extLst>
          </p:cNvPr>
          <p:cNvSpPr txBox="1">
            <a:spLocks/>
          </p:cNvSpPr>
          <p:nvPr/>
        </p:nvSpPr>
        <p:spPr>
          <a:xfrm>
            <a:off x="7958862" y="455896"/>
            <a:ext cx="3121980" cy="221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ru-RU" sz="1800" b="1" dirty="0">
                <a:solidFill>
                  <a:srgbClr val="000000"/>
                </a:solidFill>
              </a:rPr>
              <a:t>Анализ тональности</a:t>
            </a:r>
            <a:endParaRPr lang="en-US" sz="1800" b="1" dirty="0">
              <a:solidFill>
                <a:srgbClr val="000000"/>
              </a:solidFill>
            </a:endParaRP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Обучение на готовом </a:t>
            </a:r>
            <a:r>
              <a:rPr lang="ru-RU" sz="1600" dirty="0" err="1">
                <a:solidFill>
                  <a:srgbClr val="000000"/>
                </a:solidFill>
              </a:rPr>
              <a:t>датасете</a:t>
            </a:r>
            <a:r>
              <a:rPr lang="ru-RU" sz="1600" dirty="0">
                <a:solidFill>
                  <a:srgbClr val="000000"/>
                </a:solidFill>
              </a:rPr>
              <a:t> с </a:t>
            </a:r>
            <a:r>
              <a:rPr lang="en-US" sz="1600" dirty="0">
                <a:solidFill>
                  <a:srgbClr val="000000"/>
                </a:solidFill>
              </a:rPr>
              <a:t>Kaggle – </a:t>
            </a:r>
            <a:r>
              <a:rPr lang="en-US" sz="1600" dirty="0" err="1">
                <a:solidFill>
                  <a:srgbClr val="000000"/>
                </a:solidFill>
              </a:rPr>
              <a:t>Keras</a:t>
            </a:r>
            <a:r>
              <a:rPr lang="en-US" sz="1600" dirty="0">
                <a:solidFill>
                  <a:srgbClr val="000000"/>
                </a:solidFill>
              </a:rPr>
              <a:t> LSTM</a:t>
            </a:r>
          </a:p>
          <a:p>
            <a:pPr lvl="1"/>
            <a:r>
              <a:rPr lang="ru-RU" sz="1600" dirty="0" err="1">
                <a:solidFill>
                  <a:srgbClr val="000000"/>
                </a:solidFill>
              </a:rPr>
              <a:t>Дообучение</a:t>
            </a:r>
            <a:r>
              <a:rPr lang="ru-RU" sz="1600" dirty="0">
                <a:solidFill>
                  <a:srgbClr val="000000"/>
                </a:solidFill>
              </a:rPr>
              <a:t> на отзывах с </a:t>
            </a:r>
            <a:r>
              <a:rPr lang="en-US" sz="1600" dirty="0" err="1">
                <a:solidFill>
                  <a:srgbClr val="000000"/>
                </a:solidFill>
              </a:rPr>
              <a:t>Wildberries</a:t>
            </a:r>
            <a:r>
              <a:rPr lang="en-US" sz="1600" dirty="0">
                <a:solidFill>
                  <a:srgbClr val="000000"/>
                </a:solidFill>
              </a:rPr>
              <a:t> – </a:t>
            </a:r>
            <a:r>
              <a:rPr lang="en-US" sz="1600" dirty="0" err="1">
                <a:solidFill>
                  <a:srgbClr val="000000"/>
                </a:solidFill>
              </a:rPr>
              <a:t>Keras</a:t>
            </a:r>
            <a:r>
              <a:rPr lang="en-US" sz="1600" dirty="0">
                <a:solidFill>
                  <a:srgbClr val="000000"/>
                </a:solidFill>
              </a:rPr>
              <a:t> LSTM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Accuracy – 90%</a:t>
            </a:r>
          </a:p>
          <a:p>
            <a:pPr lvl="1"/>
            <a:endParaRPr lang="en-US" sz="1600" dirty="0">
              <a:solidFill>
                <a:srgbClr val="000000"/>
              </a:solidFill>
            </a:endParaRPr>
          </a:p>
          <a:p>
            <a:pPr lvl="1"/>
            <a:endParaRPr lang="ru-RU" sz="1600" dirty="0">
              <a:solidFill>
                <a:srgbClr val="000000"/>
              </a:solidFill>
            </a:endParaRPr>
          </a:p>
          <a:p>
            <a:pPr lvl="1"/>
            <a:endParaRPr lang="ru-RU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D4D3-4534-4874-AD22-5CF7BC13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/>
              <a:t>трудности</a:t>
            </a: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13A01167-F898-42E9-91E4-D32DC4D76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54" r="2" b="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707407-CE2F-43FD-A5A6-674A5C44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ru-RU" sz="1600" dirty="0" err="1"/>
              <a:t>Парсинг</a:t>
            </a:r>
            <a:endParaRPr lang="ru-RU" sz="1600" dirty="0"/>
          </a:p>
          <a:p>
            <a:r>
              <a:rPr lang="ru-RU" sz="1600" dirty="0"/>
              <a:t>Стоп-слова</a:t>
            </a:r>
          </a:p>
          <a:p>
            <a:r>
              <a:rPr lang="ru-RU" sz="1600" dirty="0"/>
              <a:t>Интерпретируемость результатов человеком</a:t>
            </a:r>
          </a:p>
          <a:p>
            <a:r>
              <a:rPr lang="ru-RU" sz="1600" dirty="0"/>
              <a:t>Баланс специфичности и общности тем</a:t>
            </a:r>
          </a:p>
          <a:p>
            <a:r>
              <a:rPr lang="ru-RU" sz="1600" dirty="0" err="1"/>
              <a:t>Лемматизация</a:t>
            </a:r>
            <a:endParaRPr lang="ru-RU" sz="1600" dirty="0"/>
          </a:p>
          <a:p>
            <a:r>
              <a:rPr lang="ru-RU" sz="1600" dirty="0"/>
              <a:t>Ограничение словаря в библиотеках</a:t>
            </a:r>
          </a:p>
          <a:p>
            <a:r>
              <a:rPr lang="ru-RU" sz="1600" dirty="0"/>
              <a:t>Несоответствие оценки продукта и содержания отзыва</a:t>
            </a:r>
          </a:p>
          <a:p>
            <a:r>
              <a:rPr lang="ru-RU" sz="1600" dirty="0"/>
              <a:t>Отрицательные отзывы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6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83D4-6CBB-4D24-B58D-405C044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ru-RU" sz="4800">
                <a:solidFill>
                  <a:srgbClr val="000000"/>
                </a:solidFill>
              </a:rPr>
              <a:t>Планы по развитию</a:t>
            </a:r>
          </a:p>
        </p:txBody>
      </p:sp>
      <p:pic>
        <p:nvPicPr>
          <p:cNvPr id="5" name="Picture 4" descr="Детальный снимок каменной лестницы в синих тонах">
            <a:extLst>
              <a:ext uri="{FF2B5EF4-FFF2-40B4-BE49-F238E27FC236}">
                <a16:creationId xmlns:a16="http://schemas.microsoft.com/office/drawing/2014/main" id="{F7768154-324A-4611-A908-79EB97D1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r="14807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B9977-5CDC-49AE-B056-0FCA6355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90"/>
            <a:ext cx="4869179" cy="2544364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Выдача отзывов по всем </a:t>
            </a:r>
            <a:r>
              <a:rPr lang="ru-RU" sz="1800" dirty="0" err="1">
                <a:solidFill>
                  <a:srgbClr val="000000"/>
                </a:solidFill>
              </a:rPr>
              <a:t>маркетплейсам</a:t>
            </a:r>
            <a:endParaRPr lang="ru-RU" sz="1800" dirty="0">
              <a:solidFill>
                <a:srgbClr val="000000"/>
              </a:solidFill>
            </a:endParaRPr>
          </a:p>
          <a:p>
            <a:r>
              <a:rPr lang="ru-RU" sz="1800" dirty="0">
                <a:solidFill>
                  <a:srgbClr val="000000"/>
                </a:solidFill>
              </a:rPr>
              <a:t>Развитие моделей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Увеличение базы комментариев для обучения</a:t>
            </a:r>
          </a:p>
          <a:p>
            <a:pPr lvl="1"/>
            <a:r>
              <a:rPr lang="ru-RU" sz="1600" dirty="0">
                <a:solidFill>
                  <a:srgbClr val="000000"/>
                </a:solidFill>
              </a:rPr>
              <a:t>Использование разных моделей для разных категорий</a:t>
            </a:r>
          </a:p>
          <a:p>
            <a:pPr lvl="1"/>
            <a:r>
              <a:rPr lang="ru-RU" sz="1600" dirty="0" err="1">
                <a:solidFill>
                  <a:srgbClr val="000000"/>
                </a:solidFill>
              </a:rPr>
              <a:t>Дообучение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Spacy</a:t>
            </a:r>
          </a:p>
          <a:p>
            <a:r>
              <a:rPr lang="ru-RU" sz="1800" dirty="0">
                <a:solidFill>
                  <a:srgbClr val="000000"/>
                </a:solidFill>
              </a:rPr>
              <a:t>Исследования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F8FE11A-A253-D249-912C-C111C7040710}"/>
              </a:ext>
            </a:extLst>
          </p:cNvPr>
          <p:cNvSpPr/>
          <p:nvPr/>
        </p:nvSpPr>
        <p:spPr>
          <a:xfrm>
            <a:off x="6737094" y="5722873"/>
            <a:ext cx="3406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Выявление </a:t>
            </a:r>
            <a:r>
              <a:rPr lang="ru-RU" dirty="0" err="1">
                <a:solidFill>
                  <a:srgbClr val="000000"/>
                </a:solidFill>
              </a:rPr>
              <a:t>фейковых</a:t>
            </a:r>
            <a:r>
              <a:rPr lang="ru-RU" dirty="0">
                <a:solidFill>
                  <a:srgbClr val="000000"/>
                </a:solidFill>
              </a:rPr>
              <a:t> отзывов</a:t>
            </a:r>
          </a:p>
        </p:txBody>
      </p:sp>
    </p:spTree>
    <p:extLst>
      <p:ext uri="{BB962C8B-B14F-4D97-AF65-F5344CB8AC3E}">
        <p14:creationId xmlns:p14="http://schemas.microsoft.com/office/powerpoint/2010/main" val="257253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2BF86-29C9-4AED-B2EA-9E4C811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473431-96FC-4274-814E-179BA33D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456432"/>
            <a:ext cx="3240000" cy="2715768"/>
          </a:xfrm>
        </p:spPr>
        <p:txBody>
          <a:bodyPr/>
          <a:lstStyle/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???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B6FA6454-577C-447E-83BD-5FE10BF13401}"/>
              </a:ext>
            </a:extLst>
          </p:cNvPr>
          <p:cNvSpPr txBox="1">
            <a:spLocks/>
          </p:cNvSpPr>
          <p:nvPr/>
        </p:nvSpPr>
        <p:spPr>
          <a:xfrm>
            <a:off x="4475552" y="3456432"/>
            <a:ext cx="2730466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r>
              <a:rPr lang="ru-RU" dirty="0"/>
              <a:t>???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6E0A992-7946-4BD7-A2A0-2B6822A2263E}"/>
              </a:ext>
            </a:extLst>
          </p:cNvPr>
          <p:cNvSpPr txBox="1">
            <a:spLocks/>
          </p:cNvSpPr>
          <p:nvPr/>
        </p:nvSpPr>
        <p:spPr>
          <a:xfrm>
            <a:off x="7881257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/>
              <a:t>Идея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3C177B4D-8022-4C44-B4F3-B524305D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6" y="2093184"/>
            <a:ext cx="1306667" cy="1307592"/>
          </a:xfrm>
          <a:prstGeom prst="rect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55841D80-22DC-4F8E-8113-9372B338B898}"/>
              </a:ext>
            </a:extLst>
          </p:cNvPr>
          <p:cNvSpPr txBox="1">
            <a:spLocks/>
          </p:cNvSpPr>
          <p:nvPr/>
        </p:nvSpPr>
        <p:spPr>
          <a:xfrm>
            <a:off x="2376514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Света Яковлева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945CBD1A-22A8-477A-B471-39B2778BFEAD}"/>
              </a:ext>
            </a:extLst>
          </p:cNvPr>
          <p:cNvSpPr txBox="1">
            <a:spLocks/>
          </p:cNvSpPr>
          <p:nvPr/>
        </p:nvSpPr>
        <p:spPr>
          <a:xfrm>
            <a:off x="5787666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Даша Панина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DFD19D0-DFC8-497C-AD74-5B8362FD007F}"/>
              </a:ext>
            </a:extLst>
          </p:cNvPr>
          <p:cNvSpPr txBox="1">
            <a:spLocks/>
          </p:cNvSpPr>
          <p:nvPr/>
        </p:nvSpPr>
        <p:spPr>
          <a:xfrm>
            <a:off x="9187923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Олег Зубков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6042E-B600-984F-93C4-D4140563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6" t="12223" r="8846" b="37037"/>
          <a:stretch/>
        </p:blipFill>
        <p:spPr>
          <a:xfrm>
            <a:off x="986406" y="2093976"/>
            <a:ext cx="1309980" cy="130680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ловек, стена, одежд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F211837-BE2E-2445-9CC9-2C352728392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22685" r="23218" b="35417"/>
          <a:stretch/>
        </p:blipFill>
        <p:spPr>
          <a:xfrm>
            <a:off x="4435421" y="2073150"/>
            <a:ext cx="1306800" cy="1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A840-51A0-4AE0-AD48-68FF99CC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96" y="2532472"/>
            <a:ext cx="2138572" cy="1062829"/>
          </a:xfrm>
        </p:spPr>
        <p:txBody>
          <a:bodyPr>
            <a:norm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B9482C-5D4B-9142-9CEE-C09AF7BB736D}"/>
              </a:ext>
            </a:extLst>
          </p:cNvPr>
          <p:cNvSpPr txBox="1"/>
          <p:nvPr/>
        </p:nvSpPr>
        <p:spPr>
          <a:xfrm>
            <a:off x="2937248" y="1924539"/>
            <a:ext cx="37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dirty="0"/>
              <a:t>Учесть чужой опыт при покупках</a:t>
            </a:r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Много информации в комментариях на </a:t>
            </a:r>
            <a:r>
              <a:rPr lang="ru-RU" dirty="0" err="1"/>
              <a:t>маркетплейсах</a:t>
            </a:r>
            <a:endParaRPr lang="ru-RU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99C0B1A-5661-DF42-BDB2-408231B6B6A9}"/>
              </a:ext>
            </a:extLst>
          </p:cNvPr>
          <p:cNvSpPr/>
          <p:nvPr/>
        </p:nvSpPr>
        <p:spPr>
          <a:xfrm>
            <a:off x="8493665" y="3202385"/>
            <a:ext cx="3548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Сложно обработать и долго обрабатывать смыслы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19AE37C-0D7D-E442-9AF6-299FC910DB8C}"/>
              </a:ext>
            </a:extLst>
          </p:cNvPr>
          <p:cNvCxnSpPr>
            <a:cxnSpLocks/>
          </p:cNvCxnSpPr>
          <p:nvPr/>
        </p:nvCxnSpPr>
        <p:spPr>
          <a:xfrm>
            <a:off x="6647448" y="3488751"/>
            <a:ext cx="1474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4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25A12DB-ECF8-2B4E-B844-62B7F4C3353E}"/>
              </a:ext>
            </a:extLst>
          </p:cNvPr>
          <p:cNvSpPr txBox="1">
            <a:spLocks/>
          </p:cNvSpPr>
          <p:nvPr/>
        </p:nvSpPr>
        <p:spPr>
          <a:xfrm>
            <a:off x="635669" y="2739061"/>
            <a:ext cx="3033722" cy="776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Продукт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D706824-61E9-7E4A-A6DD-F7C0F61DF909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6541825" y="2908545"/>
            <a:ext cx="1980786" cy="168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D3576A5-A878-BA47-BEA4-1C045EDDF907}"/>
              </a:ext>
            </a:extLst>
          </p:cNvPr>
          <p:cNvCxnSpPr>
            <a:cxnSpLocks/>
          </p:cNvCxnSpPr>
          <p:nvPr/>
        </p:nvCxnSpPr>
        <p:spPr>
          <a:xfrm flipH="1">
            <a:off x="6670163" y="3320180"/>
            <a:ext cx="1667964" cy="3953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4F4B96F-F4E1-174B-BCC0-69DB0FE5287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26309" y="3958736"/>
            <a:ext cx="1796302" cy="21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A7AC604-537D-2C46-8774-85761B493573}"/>
              </a:ext>
            </a:extLst>
          </p:cNvPr>
          <p:cNvSpPr/>
          <p:nvPr/>
        </p:nvSpPr>
        <p:spPr>
          <a:xfrm>
            <a:off x="4239900" y="1302294"/>
            <a:ext cx="2793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Пользователь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80F1435-6DB8-F140-BB5E-9B880A13D6B3}"/>
              </a:ext>
            </a:extLst>
          </p:cNvPr>
          <p:cNvSpPr/>
          <p:nvPr/>
        </p:nvSpPr>
        <p:spPr>
          <a:xfrm>
            <a:off x="8496101" y="1302293"/>
            <a:ext cx="1655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Чат-Бот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B87036E-E26D-3A45-9F93-ADC87D695441}"/>
              </a:ext>
            </a:extLst>
          </p:cNvPr>
          <p:cNvSpPr/>
          <p:nvPr/>
        </p:nvSpPr>
        <p:spPr>
          <a:xfrm>
            <a:off x="4587330" y="2446880"/>
            <a:ext cx="1954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Ссылка на продукт в </a:t>
            </a:r>
            <a:r>
              <a:rPr lang="en-US" dirty="0" err="1"/>
              <a:t>Wildberries</a:t>
            </a:r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796551D-0227-6D49-98C3-0BCD73E5C5BF}"/>
              </a:ext>
            </a:extLst>
          </p:cNvPr>
          <p:cNvSpPr/>
          <p:nvPr/>
        </p:nvSpPr>
        <p:spPr>
          <a:xfrm>
            <a:off x="8522611" y="2615259"/>
            <a:ext cx="21325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Темы, обсуждаемые в комментариях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CA91288-DB64-E744-9ADA-E89D665229A4}"/>
              </a:ext>
            </a:extLst>
          </p:cNvPr>
          <p:cNvSpPr/>
          <p:nvPr/>
        </p:nvSpPr>
        <p:spPr>
          <a:xfrm>
            <a:off x="4616375" y="3502890"/>
            <a:ext cx="192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Тема (из списка или своя)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C87D8D7-62F9-1744-AD84-5EEE8FADBE19}"/>
              </a:ext>
            </a:extLst>
          </p:cNvPr>
          <p:cNvSpPr/>
          <p:nvPr/>
        </p:nvSpPr>
        <p:spPr>
          <a:xfrm>
            <a:off x="8522611" y="3715480"/>
            <a:ext cx="2328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Комментарии по запрашиваемой теме 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CCBBAE4-2985-3F48-8358-BAE165D88A22}"/>
              </a:ext>
            </a:extLst>
          </p:cNvPr>
          <p:cNvCxnSpPr>
            <a:cxnSpLocks/>
          </p:cNvCxnSpPr>
          <p:nvPr/>
        </p:nvCxnSpPr>
        <p:spPr>
          <a:xfrm flipH="1">
            <a:off x="6790478" y="4399642"/>
            <a:ext cx="1667964" cy="5194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6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10657F6C-32D1-524F-AFB2-6192CBE9B0C6}"/>
              </a:ext>
            </a:extLst>
          </p:cNvPr>
          <p:cNvSpPr txBox="1">
            <a:spLocks/>
          </p:cNvSpPr>
          <p:nvPr/>
        </p:nvSpPr>
        <p:spPr>
          <a:xfrm>
            <a:off x="619666" y="2897585"/>
            <a:ext cx="3028910" cy="1062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результат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E36FED-CC5C-6B4B-A583-4E02B3BD84B3}"/>
              </a:ext>
            </a:extLst>
          </p:cNvPr>
          <p:cNvSpPr txBox="1"/>
          <p:nvPr/>
        </p:nvSpPr>
        <p:spPr>
          <a:xfrm>
            <a:off x="4968743" y="1997839"/>
            <a:ext cx="60420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пользователя</a:t>
            </a:r>
            <a:r>
              <a:rPr lang="en-US" b="1" dirty="0"/>
              <a:t>:</a:t>
            </a:r>
            <a:endParaRPr lang="ru-RU" b="1" dirty="0"/>
          </a:p>
          <a:p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по конкретной теме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Фильтр неинформативных комментариев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Неявные характеристики продукта</a:t>
            </a:r>
          </a:p>
          <a:p>
            <a:endParaRPr lang="ru-RU" dirty="0"/>
          </a:p>
          <a:p>
            <a:endParaRPr lang="en-US" dirty="0"/>
          </a:p>
          <a:p>
            <a:r>
              <a:rPr lang="ru-RU" b="1" dirty="0"/>
              <a:t>Для </a:t>
            </a:r>
            <a:r>
              <a:rPr lang="ru-RU" b="1" dirty="0" err="1"/>
              <a:t>маркетплейса</a:t>
            </a:r>
            <a:r>
              <a:rPr lang="en-US" b="1" dirty="0"/>
              <a:t>:</a:t>
            </a:r>
            <a:endParaRPr lang="ru-RU" b="1" dirty="0"/>
          </a:p>
          <a:p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Рост продаж за счет возможности подбора товаров с релевантным качествами;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Доп</a:t>
            </a:r>
            <a:r>
              <a:rPr lang="ru-RU" dirty="0"/>
              <a:t> сервис может привлечь или удержать покупателей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AE0AD5B-A8D0-C14C-8033-CE665C13E5EB}"/>
              </a:ext>
            </a:extLst>
          </p:cNvPr>
          <p:cNvSpPr/>
          <p:nvPr/>
        </p:nvSpPr>
        <p:spPr>
          <a:xfrm>
            <a:off x="4660669" y="5982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400"/>
              </a:spcBef>
            </a:pPr>
            <a:r>
              <a:rPr lang="ru-RU" dirty="0">
                <a:solidFill>
                  <a:schemeClr val="accent2"/>
                </a:solidFill>
              </a:rPr>
              <a:t>Риск снижения продаж из-за отказа от покупок заведомо неактуальных товаров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5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PReplay_Final1620803987" descr="RPReplay_Final1620803987">
            <a:hlinkClick r:id="" action="ppaction://media"/>
            <a:extLst>
              <a:ext uri="{FF2B5EF4-FFF2-40B4-BE49-F238E27FC236}">
                <a16:creationId xmlns:a16="http://schemas.microsoft.com/office/drawing/2014/main" id="{0920FD10-F197-7F4A-8363-B80132B7E7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1675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79759C4-E2B8-432B-A6A8-4CC92A59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0" y="2162791"/>
            <a:ext cx="2421448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20FC30-B931-43D8-97FA-CC803A21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1976009"/>
            <a:ext cx="4059081" cy="14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stanfordnlp/stanza: Official Stanford NLP Python Library for Many  Human Languages">
            <a:extLst>
              <a:ext uri="{FF2B5EF4-FFF2-40B4-BE49-F238E27FC236}">
                <a16:creationId xmlns:a16="http://schemas.microsoft.com/office/drawing/2014/main" id="{EDAB838F-7F45-4D84-B1A7-2E28AC39C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39" y="2853526"/>
            <a:ext cx="2861056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D98A28-C9D2-4AC3-BEEA-2B16A26A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NLP</a:t>
            </a:r>
            <a:r>
              <a:rPr lang="ru-RU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-технологии </a:t>
            </a:r>
            <a:r>
              <a:rPr lang="ru-RU" sz="54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под капотом</a:t>
            </a:r>
            <a:endParaRPr lang="ru-RU" dirty="0"/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103F48B1-CAE2-496E-9F97-EA407A468AD2}"/>
              </a:ext>
            </a:extLst>
          </p:cNvPr>
          <p:cNvSpPr/>
          <p:nvPr/>
        </p:nvSpPr>
        <p:spPr>
          <a:xfrm rot="10800000">
            <a:off x="1600200" y="4221850"/>
            <a:ext cx="7576457" cy="1944000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 descr="Введение в Scikit-learn">
            <a:extLst>
              <a:ext uri="{FF2B5EF4-FFF2-40B4-BE49-F238E27FC236}">
                <a16:creationId xmlns:a16="http://schemas.microsoft.com/office/drawing/2014/main" id="{0067DBC7-E0CB-4589-8352-532FE48E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1831" y="4297600"/>
            <a:ext cx="2252510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98C938-F86C-44AC-B9C1-15490E67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283" y="5058944"/>
            <a:ext cx="2718885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7120E1-C9B9-4946-A2DF-3004B787C88F}"/>
              </a:ext>
            </a:extLst>
          </p:cNvPr>
          <p:cNvSpPr txBox="1"/>
          <p:nvPr/>
        </p:nvSpPr>
        <p:spPr>
          <a:xfrm>
            <a:off x="4369593" y="4290665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tx2"/>
                </a:solidFill>
                <a:effectLst/>
                <a:latin typeface="YS Text"/>
              </a:rPr>
              <a:t>MyStem</a:t>
            </a:r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4EB8273-A7B4-41ED-B430-EAA174B9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10" y="4221850"/>
            <a:ext cx="1663018" cy="18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Трапеция 31">
            <a:extLst>
              <a:ext uri="{FF2B5EF4-FFF2-40B4-BE49-F238E27FC236}">
                <a16:creationId xmlns:a16="http://schemas.microsoft.com/office/drawing/2014/main" id="{6914A0D2-AE90-4802-BCF1-AE64DCC7C870}"/>
              </a:ext>
            </a:extLst>
          </p:cNvPr>
          <p:cNvSpPr/>
          <p:nvPr/>
        </p:nvSpPr>
        <p:spPr>
          <a:xfrm rot="10800000">
            <a:off x="1071817" y="2098918"/>
            <a:ext cx="8616469" cy="1944000"/>
          </a:xfrm>
          <a:prstGeom prst="trapezoid">
            <a:avLst/>
          </a:prstGeom>
          <a:noFill/>
          <a:ln w="38100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051490EA-8F12-4EF5-A005-E205659CC376}"/>
              </a:ext>
            </a:extLst>
          </p:cNvPr>
          <p:cNvSpPr/>
          <p:nvPr/>
        </p:nvSpPr>
        <p:spPr>
          <a:xfrm>
            <a:off x="9688286" y="2098919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  <a:gd name="connsiteX7" fmla="*/ 0 w 620486"/>
              <a:gd name="connsiteY7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818" y="2200"/>
                  <a:pt x="311239" y="21923"/>
                  <a:pt x="310243" y="51705"/>
                </a:cubicBezTo>
                <a:cubicBezTo>
                  <a:pt x="243105" y="162348"/>
                  <a:pt x="383755" y="486973"/>
                  <a:pt x="310243" y="920295"/>
                </a:cubicBezTo>
                <a:cubicBezTo>
                  <a:pt x="301615" y="926140"/>
                  <a:pt x="468331" y="958511"/>
                  <a:pt x="620486" y="972000"/>
                </a:cubicBezTo>
                <a:cubicBezTo>
                  <a:pt x="452035" y="970644"/>
                  <a:pt x="308757" y="989727"/>
                  <a:pt x="310243" y="1023705"/>
                </a:cubicBezTo>
                <a:cubicBezTo>
                  <a:pt x="356639" y="1232725"/>
                  <a:pt x="377604" y="1650439"/>
                  <a:pt x="310243" y="1892295"/>
                </a:cubicBezTo>
                <a:cubicBezTo>
                  <a:pt x="289135" y="1913752"/>
                  <a:pt x="161744" y="1942822"/>
                  <a:pt x="0" y="1944000"/>
                </a:cubicBezTo>
                <a:cubicBezTo>
                  <a:pt x="-132210" y="1236613"/>
                  <a:pt x="-125837" y="376509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164" y="-2893"/>
                  <a:pt x="305917" y="20232"/>
                  <a:pt x="310243" y="51705"/>
                </a:cubicBezTo>
                <a:cubicBezTo>
                  <a:pt x="384537" y="341389"/>
                  <a:pt x="303327" y="554251"/>
                  <a:pt x="310243" y="920295"/>
                </a:cubicBezTo>
                <a:cubicBezTo>
                  <a:pt x="314344" y="952405"/>
                  <a:pt x="444638" y="963794"/>
                  <a:pt x="620486" y="972000"/>
                </a:cubicBezTo>
                <a:cubicBezTo>
                  <a:pt x="450434" y="970463"/>
                  <a:pt x="314307" y="998697"/>
                  <a:pt x="310243" y="1023705"/>
                </a:cubicBezTo>
                <a:cubicBezTo>
                  <a:pt x="382483" y="1385837"/>
                  <a:pt x="365041" y="1565126"/>
                  <a:pt x="310243" y="1892295"/>
                </a:cubicBezTo>
                <a:cubicBezTo>
                  <a:pt x="317552" y="1930984"/>
                  <a:pt x="172296" y="1941737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580" y="-2979"/>
                  <a:pt x="309840" y="23221"/>
                  <a:pt x="310243" y="51705"/>
                </a:cubicBezTo>
                <a:cubicBezTo>
                  <a:pt x="271621" y="158581"/>
                  <a:pt x="280374" y="544737"/>
                  <a:pt x="310243" y="920295"/>
                </a:cubicBezTo>
                <a:cubicBezTo>
                  <a:pt x="311347" y="947408"/>
                  <a:pt x="433427" y="951301"/>
                  <a:pt x="620486" y="972000"/>
                </a:cubicBezTo>
                <a:cubicBezTo>
                  <a:pt x="446812" y="970708"/>
                  <a:pt x="304839" y="994940"/>
                  <a:pt x="310243" y="1023705"/>
                </a:cubicBezTo>
                <a:cubicBezTo>
                  <a:pt x="371452" y="1353194"/>
                  <a:pt x="378728" y="1539869"/>
                  <a:pt x="310243" y="1892295"/>
                </a:cubicBezTo>
                <a:cubicBezTo>
                  <a:pt x="320081" y="1920437"/>
                  <a:pt x="164316" y="1943984"/>
                  <a:pt x="0" y="1944000"/>
                </a:cubicBezTo>
              </a:path>
            </a:pathLst>
          </a:custGeom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>
            <a:extLst>
              <a:ext uri="{FF2B5EF4-FFF2-40B4-BE49-F238E27FC236}">
                <a16:creationId xmlns:a16="http://schemas.microsoft.com/office/drawing/2014/main" id="{10EC76FD-5118-4795-8235-0587E73BBD98}"/>
              </a:ext>
            </a:extLst>
          </p:cNvPr>
          <p:cNvSpPr/>
          <p:nvPr/>
        </p:nvSpPr>
        <p:spPr>
          <a:xfrm>
            <a:off x="9176657" y="4221850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77314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  <a:gd name="connsiteX9" fmla="*/ 0 w 620486"/>
              <a:gd name="connsiteY9" fmla="*/ 1438560 h 1944000"/>
              <a:gd name="connsiteX10" fmla="*/ 0 w 620486"/>
              <a:gd name="connsiteY10" fmla="*/ 1010880 h 1944000"/>
              <a:gd name="connsiteX11" fmla="*/ 0 w 620486"/>
              <a:gd name="connsiteY11" fmla="*/ 544320 h 1944000"/>
              <a:gd name="connsiteX12" fmla="*/ 0 w 620486"/>
              <a:gd name="connsiteY12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68628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712" y="2106"/>
                  <a:pt x="310917" y="22319"/>
                  <a:pt x="310243" y="51705"/>
                </a:cubicBezTo>
                <a:cubicBezTo>
                  <a:pt x="347684" y="214511"/>
                  <a:pt x="302603" y="273763"/>
                  <a:pt x="310243" y="477314"/>
                </a:cubicBezTo>
                <a:cubicBezTo>
                  <a:pt x="317883" y="680865"/>
                  <a:pt x="273155" y="789046"/>
                  <a:pt x="310243" y="920295"/>
                </a:cubicBezTo>
                <a:cubicBezTo>
                  <a:pt x="313021" y="947548"/>
                  <a:pt x="447067" y="964425"/>
                  <a:pt x="620486" y="972000"/>
                </a:cubicBezTo>
                <a:cubicBezTo>
                  <a:pt x="452377" y="968457"/>
                  <a:pt x="309449" y="995380"/>
                  <a:pt x="310243" y="1023705"/>
                </a:cubicBezTo>
                <a:cubicBezTo>
                  <a:pt x="323594" y="1160890"/>
                  <a:pt x="293796" y="1362688"/>
                  <a:pt x="310243" y="1458000"/>
                </a:cubicBezTo>
                <a:cubicBezTo>
                  <a:pt x="326690" y="1553313"/>
                  <a:pt x="280183" y="1795351"/>
                  <a:pt x="310243" y="1892295"/>
                </a:cubicBezTo>
                <a:cubicBezTo>
                  <a:pt x="305873" y="1903772"/>
                  <a:pt x="134078" y="1950663"/>
                  <a:pt x="0" y="1944000"/>
                </a:cubicBezTo>
                <a:cubicBezTo>
                  <a:pt x="-33601" y="1691384"/>
                  <a:pt x="43070" y="1649139"/>
                  <a:pt x="0" y="1438560"/>
                </a:cubicBezTo>
                <a:cubicBezTo>
                  <a:pt x="-43070" y="1227981"/>
                  <a:pt x="9447" y="1109203"/>
                  <a:pt x="0" y="1010880"/>
                </a:cubicBezTo>
                <a:cubicBezTo>
                  <a:pt x="-9447" y="912557"/>
                  <a:pt x="31443" y="647736"/>
                  <a:pt x="0" y="544320"/>
                </a:cubicBezTo>
                <a:cubicBezTo>
                  <a:pt x="-31443" y="440904"/>
                  <a:pt x="34217" y="252215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570" y="-3139"/>
                  <a:pt x="310595" y="16018"/>
                  <a:pt x="310243" y="51705"/>
                </a:cubicBezTo>
                <a:cubicBezTo>
                  <a:pt x="324681" y="217297"/>
                  <a:pt x="261002" y="272648"/>
                  <a:pt x="310243" y="468628"/>
                </a:cubicBezTo>
                <a:cubicBezTo>
                  <a:pt x="359484" y="664608"/>
                  <a:pt x="279335" y="808869"/>
                  <a:pt x="310243" y="920295"/>
                </a:cubicBezTo>
                <a:cubicBezTo>
                  <a:pt x="296047" y="987376"/>
                  <a:pt x="469733" y="956048"/>
                  <a:pt x="620486" y="972000"/>
                </a:cubicBezTo>
                <a:cubicBezTo>
                  <a:pt x="444671" y="970356"/>
                  <a:pt x="307557" y="1001235"/>
                  <a:pt x="310243" y="1023705"/>
                </a:cubicBezTo>
                <a:cubicBezTo>
                  <a:pt x="344420" y="1171699"/>
                  <a:pt x="304089" y="1273958"/>
                  <a:pt x="310243" y="1458000"/>
                </a:cubicBezTo>
                <a:cubicBezTo>
                  <a:pt x="316397" y="1642043"/>
                  <a:pt x="274104" y="1780102"/>
                  <a:pt x="310243" y="1892295"/>
                </a:cubicBezTo>
                <a:cubicBezTo>
                  <a:pt x="300001" y="1945110"/>
                  <a:pt x="163925" y="1938549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984" y="-4557"/>
                  <a:pt x="313977" y="22992"/>
                  <a:pt x="310243" y="51705"/>
                </a:cubicBezTo>
                <a:cubicBezTo>
                  <a:pt x="314044" y="177735"/>
                  <a:pt x="303017" y="328283"/>
                  <a:pt x="310243" y="494686"/>
                </a:cubicBezTo>
                <a:cubicBezTo>
                  <a:pt x="317469" y="661089"/>
                  <a:pt x="270960" y="732514"/>
                  <a:pt x="310243" y="920295"/>
                </a:cubicBezTo>
                <a:cubicBezTo>
                  <a:pt x="314205" y="942458"/>
                  <a:pt x="478986" y="997857"/>
                  <a:pt x="620486" y="972000"/>
                </a:cubicBezTo>
                <a:cubicBezTo>
                  <a:pt x="445870" y="966039"/>
                  <a:pt x="311736" y="993370"/>
                  <a:pt x="310243" y="1023705"/>
                </a:cubicBezTo>
                <a:cubicBezTo>
                  <a:pt x="355277" y="1177063"/>
                  <a:pt x="264394" y="1358616"/>
                  <a:pt x="310243" y="1475372"/>
                </a:cubicBezTo>
                <a:cubicBezTo>
                  <a:pt x="356092" y="1592128"/>
                  <a:pt x="286671" y="1776007"/>
                  <a:pt x="310243" y="1892295"/>
                </a:cubicBezTo>
                <a:cubicBezTo>
                  <a:pt x="315834" y="1907586"/>
                  <a:pt x="174004" y="1937687"/>
                  <a:pt x="0" y="1944000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47E07-A7FD-4B29-8A44-5F1127E47749}"/>
              </a:ext>
            </a:extLst>
          </p:cNvPr>
          <p:cNvSpPr txBox="1"/>
          <p:nvPr/>
        </p:nvSpPr>
        <p:spPr>
          <a:xfrm rot="17654383">
            <a:off x="10080918" y="2747752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Пробовали, </a:t>
            </a:r>
          </a:p>
          <a:p>
            <a:pPr algn="ctr"/>
            <a:r>
              <a:rPr lang="ru-RU" dirty="0"/>
              <a:t>но не зашло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57CE7-EE39-44C6-8E96-686F48A65E32}"/>
              </a:ext>
            </a:extLst>
          </p:cNvPr>
          <p:cNvSpPr txBox="1"/>
          <p:nvPr/>
        </p:nvSpPr>
        <p:spPr>
          <a:xfrm rot="17654383">
            <a:off x="9427663" y="4870683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Используем в </a:t>
            </a:r>
          </a:p>
          <a:p>
            <a:pPr algn="ctr"/>
            <a:r>
              <a:rPr lang="ru-RU" dirty="0"/>
              <a:t>продукте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88B16-44F8-4EFE-82B0-10472EC940B3}"/>
              </a:ext>
            </a:extLst>
          </p:cNvPr>
          <p:cNvSpPr txBox="1"/>
          <p:nvPr/>
        </p:nvSpPr>
        <p:spPr>
          <a:xfrm>
            <a:off x="2669687" y="3273478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400" b="1" i="0">
                <a:solidFill>
                  <a:schemeClr val="tx2"/>
                </a:solidFill>
                <a:effectLst/>
                <a:latin typeface="YS Text"/>
              </a:defRPr>
            </a:lvl1pPr>
          </a:lstStyle>
          <a:p>
            <a:r>
              <a:rPr lang="en-US" dirty="0"/>
              <a:t>rulemma </a:t>
            </a:r>
          </a:p>
        </p:txBody>
      </p:sp>
    </p:spTree>
    <p:extLst>
      <p:ext uri="{BB962C8B-B14F-4D97-AF65-F5344CB8AC3E}">
        <p14:creationId xmlns:p14="http://schemas.microsoft.com/office/powerpoint/2010/main" val="253675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</p:spTree>
    <p:extLst>
      <p:ext uri="{BB962C8B-B14F-4D97-AF65-F5344CB8AC3E}">
        <p14:creationId xmlns:p14="http://schemas.microsoft.com/office/powerpoint/2010/main" val="10926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5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4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1837</TotalTime>
  <Words>356</Words>
  <Application>Microsoft Macintosh PowerPoint</Application>
  <PresentationFormat>Широкоэкранный</PresentationFormat>
  <Paragraphs>119</Paragraphs>
  <Slides>17</Slides>
  <Notes>6</Notes>
  <HiddenSlides>7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YS Text</vt:lpstr>
      <vt:lpstr>Arial</vt:lpstr>
      <vt:lpstr>Calibri</vt:lpstr>
      <vt:lpstr>Cambria</vt:lpstr>
      <vt:lpstr>Rockwell</vt:lpstr>
      <vt:lpstr>Rockwell Condensed</vt:lpstr>
      <vt:lpstr>Rockwell Extra Bold</vt:lpstr>
      <vt:lpstr>Wingdings</vt:lpstr>
      <vt:lpstr>Дерево</vt:lpstr>
      <vt:lpstr>Рубрикатор Комментариев  Рубриком</vt:lpstr>
      <vt:lpstr>Идея</vt:lpstr>
      <vt:lpstr>Презентация PowerPoint</vt:lpstr>
      <vt:lpstr>Презентация PowerPoint</vt:lpstr>
      <vt:lpstr>Презентация PowerPoint</vt:lpstr>
      <vt:lpstr>NLP-технологии под капотом</vt:lpstr>
      <vt:lpstr>И что, работает?</vt:lpstr>
      <vt:lpstr>И что, работает?</vt:lpstr>
      <vt:lpstr>И что, работает?</vt:lpstr>
      <vt:lpstr>И что, работает?</vt:lpstr>
      <vt:lpstr>И с другими словами?</vt:lpstr>
      <vt:lpstr>И с другими словами?</vt:lpstr>
      <vt:lpstr>И с другими словами?</vt:lpstr>
      <vt:lpstr>Архитектура продукта </vt:lpstr>
      <vt:lpstr>трудности</vt:lpstr>
      <vt:lpstr>Планы по развитию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Zubkov</dc:creator>
  <cp:lastModifiedBy>Daria Panina</cp:lastModifiedBy>
  <cp:revision>17</cp:revision>
  <dcterms:created xsi:type="dcterms:W3CDTF">2021-05-05T10:15:03Z</dcterms:created>
  <dcterms:modified xsi:type="dcterms:W3CDTF">2021-05-12T07:50:34Z</dcterms:modified>
</cp:coreProperties>
</file>